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434" y="-3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E822A45F-AC57-44FE-B7CB-0D551AFFF84F}" type="datetimeFigureOut">
              <a:rPr lang="pl-PL" smtClean="0"/>
              <a:t>2019-03-03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54946ED-1C6A-4893-BF82-68603A85C8C9}"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822A45F-AC57-44FE-B7CB-0D551AFFF84F}" type="datetimeFigureOut">
              <a:rPr lang="pl-PL" smtClean="0"/>
              <a:t>2019-03-03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54946ED-1C6A-4893-BF82-68603A85C8C9}"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822A45F-AC57-44FE-B7CB-0D551AFFF84F}" type="datetimeFigureOut">
              <a:rPr lang="pl-PL" smtClean="0"/>
              <a:t>2019-03-03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54946ED-1C6A-4893-BF82-68603A85C8C9}"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822A45F-AC57-44FE-B7CB-0D551AFFF84F}" type="datetimeFigureOut">
              <a:rPr lang="pl-PL" smtClean="0"/>
              <a:t>2019-03-03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54946ED-1C6A-4893-BF82-68603A85C8C9}"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E822A45F-AC57-44FE-B7CB-0D551AFFF84F}" type="datetimeFigureOut">
              <a:rPr lang="pl-PL" smtClean="0"/>
              <a:t>2019-03-03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54946ED-1C6A-4893-BF82-68603A85C8C9}"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E822A45F-AC57-44FE-B7CB-0D551AFFF84F}" type="datetimeFigureOut">
              <a:rPr lang="pl-PL" smtClean="0"/>
              <a:t>2019-03-03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54946ED-1C6A-4893-BF82-68603A85C8C9}"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E822A45F-AC57-44FE-B7CB-0D551AFFF84F}" type="datetimeFigureOut">
              <a:rPr lang="pl-PL" smtClean="0"/>
              <a:t>2019-03-03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54946ED-1C6A-4893-BF82-68603A85C8C9}"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E822A45F-AC57-44FE-B7CB-0D551AFFF84F}" type="datetimeFigureOut">
              <a:rPr lang="pl-PL" smtClean="0"/>
              <a:t>2019-03-03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54946ED-1C6A-4893-BF82-68603A85C8C9}"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822A45F-AC57-44FE-B7CB-0D551AFFF84F}" type="datetimeFigureOut">
              <a:rPr lang="pl-PL" smtClean="0"/>
              <a:t>2019-03-03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54946ED-1C6A-4893-BF82-68603A85C8C9}"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822A45F-AC57-44FE-B7CB-0D551AFFF84F}" type="datetimeFigureOut">
              <a:rPr lang="pl-PL" smtClean="0"/>
              <a:t>2019-03-03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54946ED-1C6A-4893-BF82-68603A85C8C9}"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822A45F-AC57-44FE-B7CB-0D551AFFF84F}" type="datetimeFigureOut">
              <a:rPr lang="pl-PL" smtClean="0"/>
              <a:t>2019-03-03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54946ED-1C6A-4893-BF82-68603A85C8C9}"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2A45F-AC57-44FE-B7CB-0D551AFFF84F}" type="datetimeFigureOut">
              <a:rPr lang="pl-PL" smtClean="0"/>
              <a:t>2019-03-03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4946ED-1C6A-4893-BF82-68603A85C8C9}"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ytuł 11"/>
          <p:cNvSpPr>
            <a:spLocks noGrp="1"/>
          </p:cNvSpPr>
          <p:nvPr>
            <p:ph type="ctrTitle"/>
          </p:nvPr>
        </p:nvSpPr>
        <p:spPr>
          <a:xfrm>
            <a:off x="685800" y="404665"/>
            <a:ext cx="7772400" cy="3195786"/>
          </a:xfrm>
        </p:spPr>
        <p:txBody>
          <a:bodyPr>
            <a:normAutofit/>
          </a:bodyPr>
          <a:lstStyle/>
          <a:p>
            <a:r>
              <a:rPr lang="pl-PL" b="1" dirty="0">
                <a:latin typeface="Times New Roman" pitchFamily="18" charset="0"/>
                <a:cs typeface="Times New Roman" pitchFamily="18" charset="0"/>
              </a:rPr>
              <a:t>FIZJOTERAPIA</a:t>
            </a:r>
            <a:r>
              <a:rPr lang="pl-PL" dirty="0">
                <a:latin typeface="Times New Roman" pitchFamily="18" charset="0"/>
                <a:cs typeface="Times New Roman" pitchFamily="18" charset="0"/>
              </a:rPr>
              <a:t/>
            </a:r>
            <a:br>
              <a:rPr lang="pl-PL" dirty="0">
                <a:latin typeface="Times New Roman" pitchFamily="18" charset="0"/>
                <a:cs typeface="Times New Roman" pitchFamily="18" charset="0"/>
              </a:rPr>
            </a:br>
            <a:r>
              <a:rPr lang="pl-PL" b="1" dirty="0">
                <a:latin typeface="Times New Roman" pitchFamily="18" charset="0"/>
                <a:cs typeface="Times New Roman" pitchFamily="18" charset="0"/>
              </a:rPr>
              <a:t> DLA </a:t>
            </a:r>
            <a:r>
              <a:rPr lang="pl-PL" dirty="0">
                <a:latin typeface="Times New Roman" pitchFamily="18" charset="0"/>
                <a:cs typeface="Times New Roman" pitchFamily="18" charset="0"/>
              </a:rPr>
              <a:t/>
            </a:r>
            <a:br>
              <a:rPr lang="pl-PL" dirty="0">
                <a:latin typeface="Times New Roman" pitchFamily="18" charset="0"/>
                <a:cs typeface="Times New Roman" pitchFamily="18" charset="0"/>
              </a:rPr>
            </a:br>
            <a:r>
              <a:rPr lang="pl-PL" b="1" dirty="0">
                <a:latin typeface="Times New Roman" pitchFamily="18" charset="0"/>
                <a:cs typeface="Times New Roman" pitchFamily="18" charset="0"/>
              </a:rPr>
              <a:t>SPORTOWCÓW</a:t>
            </a:r>
            <a:r>
              <a:rPr lang="pl-PL" dirty="0"/>
              <a:t/>
            </a:r>
            <a:br>
              <a:rPr lang="pl-PL" dirty="0"/>
            </a:br>
            <a:endParaRPr lang="pl-PL" dirty="0"/>
          </a:p>
        </p:txBody>
      </p:sp>
      <p:sp>
        <p:nvSpPr>
          <p:cNvPr id="1027" name="Rectangle 3"/>
          <p:cNvSpPr>
            <a:spLocks noGrp="1" noChangeArrowheads="1"/>
          </p:cNvSpPr>
          <p:nvPr>
            <p:ph type="subTitle" idx="1"/>
          </p:nvPr>
        </p:nvSpPr>
        <p:spPr bwMode="auto">
          <a:xfrm>
            <a:off x="1331913" y="2997200"/>
            <a:ext cx="6400800" cy="17526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Prowadzący</a:t>
            </a:r>
            <a:endParaRPr kumimoji="0" lang="pl-PL" sz="9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pl-PL"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Jarosław  Bienkiewicz</a:t>
            </a:r>
            <a:endParaRPr kumimoji="0" lang="pl-PL"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827584" y="0"/>
            <a:ext cx="7772400" cy="576064"/>
          </a:xfrm>
        </p:spPr>
        <p:txBody>
          <a:bodyPr>
            <a:normAutofit/>
          </a:bodyPr>
          <a:lstStyle/>
          <a:p>
            <a:r>
              <a:rPr lang="pl-PL" sz="3100" b="1" dirty="0" smtClean="0">
                <a:latin typeface="Times New Roman" pitchFamily="18" charset="0"/>
                <a:cs typeface="Times New Roman" pitchFamily="18" charset="0"/>
              </a:rPr>
              <a:t>FIZJOTERAPIA  DLA  </a:t>
            </a:r>
            <a:r>
              <a:rPr lang="pl-PL" sz="3100" b="1" dirty="0">
                <a:latin typeface="Times New Roman" pitchFamily="18" charset="0"/>
                <a:cs typeface="Times New Roman" pitchFamily="18" charset="0"/>
              </a:rPr>
              <a:t>SPORTOWCÓW</a:t>
            </a:r>
            <a:r>
              <a:rPr lang="pl-PL" sz="3100" dirty="0" smtClean="0">
                <a:latin typeface="Times New Roman" pitchFamily="18" charset="0"/>
                <a:cs typeface="Times New Roman" pitchFamily="18" charset="0"/>
              </a:rPr>
              <a:t> </a:t>
            </a:r>
            <a:endParaRPr lang="pl-PL" sz="3100" dirty="0">
              <a:latin typeface="Times New Roman" pitchFamily="18" charset="0"/>
              <a:cs typeface="Times New Roman" pitchFamily="18" charset="0"/>
            </a:endParaRPr>
          </a:p>
        </p:txBody>
      </p:sp>
      <p:sp>
        <p:nvSpPr>
          <p:cNvPr id="3" name="Podtytuł 2"/>
          <p:cNvSpPr>
            <a:spLocks noGrp="1"/>
          </p:cNvSpPr>
          <p:nvPr>
            <p:ph type="subTitle" idx="1"/>
          </p:nvPr>
        </p:nvSpPr>
        <p:spPr>
          <a:xfrm>
            <a:off x="0" y="548680"/>
            <a:ext cx="9144000" cy="4032448"/>
          </a:xfrm>
        </p:spPr>
        <p:txBody>
          <a:bodyPr>
            <a:normAutofit fontScale="55000" lnSpcReduction="20000"/>
          </a:bodyPr>
          <a:lstStyle/>
          <a:p>
            <a:pPr algn="l"/>
            <a:r>
              <a:rPr lang="pl-PL" sz="2200" i="1" dirty="0" smtClean="0">
                <a:solidFill>
                  <a:schemeClr val="tx1"/>
                </a:solidFill>
                <a:latin typeface="Times New Roman" pitchFamily="18" charset="0"/>
                <a:cs typeface="Times New Roman" pitchFamily="18" charset="0"/>
              </a:rPr>
              <a:t>Fizjoterapia  dla  sportowców jest doskonałą formą  odnowy biologicznej, która ma działanie profilaktyczne ( zapobieganie kontuzjom )  i zdrowotne ( przywracanie  strukturom  optymalnego stanu funkcjonowania )</a:t>
            </a:r>
          </a:p>
          <a:p>
            <a:pPr algn="l"/>
            <a:r>
              <a:rPr lang="pl-PL" sz="2500" b="1" dirty="0">
                <a:solidFill>
                  <a:schemeClr val="tx1"/>
                </a:solidFill>
                <a:latin typeface="Times New Roman" pitchFamily="18" charset="0"/>
                <a:cs typeface="Times New Roman" pitchFamily="18" charset="0"/>
              </a:rPr>
              <a:t>1  FIZYKOTERAPIA</a:t>
            </a:r>
            <a:endParaRPr lang="pl-PL" sz="2500" dirty="0">
              <a:solidFill>
                <a:schemeClr val="tx1"/>
              </a:solidFill>
              <a:latin typeface="Times New Roman" pitchFamily="18" charset="0"/>
              <a:cs typeface="Times New Roman" pitchFamily="18" charset="0"/>
            </a:endParaRPr>
          </a:p>
          <a:p>
            <a:pPr algn="l"/>
            <a:r>
              <a:rPr lang="pl-PL" sz="2200" dirty="0">
                <a:solidFill>
                  <a:schemeClr val="tx1"/>
                </a:solidFill>
                <a:latin typeface="Times New Roman" pitchFamily="18" charset="0"/>
                <a:cs typeface="Times New Roman" pitchFamily="18" charset="0"/>
              </a:rPr>
              <a:t>KRIO-  - Krioterapia wykorzystuje naturalne reakcje organizmu na zimno. Są to zachowania obronne, które przywracają równowagę funkcjonowania całego ciała. Najpierw dochodzi do gwałtownego zwężenia naczyń krwionośnych w tkankach, bo tak organizm broni się przed utratą ciepła. Krew płynie nieco wolniej, a ochłodzone tkanki są gorzej zaopatrzone w tlen i składniki odżywcze. Przemiana materii zostaje spowolniona. Trwa to tylko chwilę. Następnie naczynia krwionośne rozszerzają się i dochodzi do ich przekrwienia. Organizm zaczyna się bronić. Otaczające zimno działa na układ hormonalny oraz immunologiczny. Szybciej niż w normalnej temperaturze wydziela się </a:t>
            </a:r>
            <a:r>
              <a:rPr lang="pl-PL" sz="2200" dirty="0" smtClean="0">
                <a:solidFill>
                  <a:schemeClr val="tx1"/>
                </a:solidFill>
                <a:latin typeface="Times New Roman" pitchFamily="18" charset="0"/>
                <a:cs typeface="Times New Roman" pitchFamily="18" charset="0"/>
              </a:rPr>
              <a:t>endorfina, </a:t>
            </a:r>
            <a:r>
              <a:rPr lang="pl-PL" sz="2200" dirty="0">
                <a:solidFill>
                  <a:schemeClr val="tx1"/>
                </a:solidFill>
                <a:latin typeface="Times New Roman" pitchFamily="18" charset="0"/>
                <a:cs typeface="Times New Roman" pitchFamily="18" charset="0"/>
              </a:rPr>
              <a:t>bardzo silny, naturalny środek przeciwbólowy. Aktywniej krążą substancje przeciwzapalne. Zmniejsza się napięcie mięśni. Stają się one bardziej elastyczne, sprawniejsze i mogą wykonać większy wysiłek. W takich warunkach dochodzi do przyspieszenia krążenia krwi (odbywa się to nawet czterokrotnie szybciej)  Przeciwwskazania do krioterapii to m .in. :niedokrwistość, miejscowe zaburzenia ukrwienia, neuropatie układu współczulnego, ostra niewydolność krążenia, niedoczynność tarczycy, nadciśnienie tętnicze. – zabieg  3-4  </a:t>
            </a:r>
            <a:r>
              <a:rPr lang="pl-PL" sz="2200" dirty="0" smtClean="0">
                <a:solidFill>
                  <a:schemeClr val="tx1"/>
                </a:solidFill>
                <a:latin typeface="Times New Roman" pitchFamily="18" charset="0"/>
                <a:cs typeface="Times New Roman" pitchFamily="18" charset="0"/>
              </a:rPr>
              <a:t>min</a:t>
            </a:r>
          </a:p>
          <a:p>
            <a:pPr algn="l"/>
            <a:r>
              <a:rPr lang="pl-PL" sz="2200" dirty="0" smtClean="0">
                <a:solidFill>
                  <a:schemeClr val="tx1"/>
                </a:solidFill>
                <a:latin typeface="Times New Roman" pitchFamily="18" charset="0"/>
                <a:cs typeface="Times New Roman" pitchFamily="18" charset="0"/>
              </a:rPr>
              <a:t>LASER </a:t>
            </a:r>
            <a:r>
              <a:rPr lang="pl-PL" sz="2200" dirty="0">
                <a:solidFill>
                  <a:schemeClr val="tx1"/>
                </a:solidFill>
                <a:latin typeface="Times New Roman" pitchFamily="18" charset="0"/>
                <a:cs typeface="Times New Roman" pitchFamily="18" charset="0"/>
              </a:rPr>
              <a:t>–o </a:t>
            </a:r>
            <a:r>
              <a:rPr lang="pl-PL" sz="2200" dirty="0" smtClean="0">
                <a:solidFill>
                  <a:schemeClr val="tx1"/>
                </a:solidFill>
                <a:latin typeface="Times New Roman" pitchFamily="18" charset="0"/>
                <a:cs typeface="Times New Roman" pitchFamily="18" charset="0"/>
              </a:rPr>
              <a:t> małej lub średniej  mocy  wytwarza  promieniowanie, które  przenika głęboko do tkanek i ma właściwości lecznicze. Jest nie tylko najskuteczniejszym zabiegiem przeciwzapalnym, ale dostarcza również energię do uszkodzonych tkanek, która wspomaga naturalne procesy regeneracyjne, przyspieszając ich gojenie. </a:t>
            </a:r>
            <a:r>
              <a:rPr lang="pl-PL" sz="2200" dirty="0">
                <a:solidFill>
                  <a:schemeClr val="tx1"/>
                </a:solidFill>
                <a:latin typeface="Times New Roman" pitchFamily="18" charset="0"/>
                <a:cs typeface="Times New Roman" pitchFamily="18" charset="0"/>
              </a:rPr>
              <a:t>Sondą prysznicowa</a:t>
            </a:r>
            <a:r>
              <a:rPr lang="pl-PL" sz="2200" dirty="0" smtClean="0">
                <a:solidFill>
                  <a:schemeClr val="tx1"/>
                </a:solidFill>
                <a:latin typeface="Times New Roman" pitchFamily="18" charset="0"/>
                <a:cs typeface="Times New Roman" pitchFamily="18" charset="0"/>
              </a:rPr>
              <a:t> w kształcie końcówki prysznica, </a:t>
            </a:r>
            <a:r>
              <a:rPr lang="pl-PL" sz="2200" dirty="0">
                <a:solidFill>
                  <a:schemeClr val="tx1"/>
                </a:solidFill>
                <a:latin typeface="Times New Roman" pitchFamily="18" charset="0"/>
                <a:cs typeface="Times New Roman" pitchFamily="18" charset="0"/>
              </a:rPr>
              <a:t> jest </a:t>
            </a:r>
            <a:r>
              <a:rPr lang="pl-PL" sz="2200" dirty="0" smtClean="0">
                <a:solidFill>
                  <a:schemeClr val="tx1"/>
                </a:solidFill>
                <a:latin typeface="Times New Roman" pitchFamily="18" charset="0"/>
                <a:cs typeface="Times New Roman" pitchFamily="18" charset="0"/>
              </a:rPr>
              <a:t>modyfikacją  aplikowania promieniowania laserowego. Ma  zastosowanie w  schorzeniach, gdy nie można dokładnie określić punktów, w  których zastosowanie lasera będzie najefektywniejsze, lub gdy tych punktów jest za dużo (np. w  przypadku bólu rozlanego, obejmującego dużą okolicę) Stosujemy  także,  gdy  chcemy  osiągnąć  lepszy  efekt  terapeutyczny.  Tradycyjny laser z sonda punktowa, czy skaner  ma moc 400 </a:t>
            </a:r>
            <a:r>
              <a:rPr lang="pl-PL" sz="2200" dirty="0" err="1" smtClean="0">
                <a:solidFill>
                  <a:schemeClr val="tx1"/>
                </a:solidFill>
                <a:latin typeface="Times New Roman" pitchFamily="18" charset="0"/>
                <a:cs typeface="Times New Roman" pitchFamily="18" charset="0"/>
              </a:rPr>
              <a:t>mW</a:t>
            </a:r>
            <a:r>
              <a:rPr lang="pl-PL" sz="2200" dirty="0" smtClean="0">
                <a:solidFill>
                  <a:schemeClr val="tx1"/>
                </a:solidFill>
                <a:latin typeface="Times New Roman" pitchFamily="18" charset="0"/>
                <a:cs typeface="Times New Roman" pitchFamily="18" charset="0"/>
              </a:rPr>
              <a:t> i jest to </a:t>
            </a:r>
            <a:r>
              <a:rPr lang="pl-PL" sz="2200" dirty="0" err="1" smtClean="0">
                <a:solidFill>
                  <a:schemeClr val="tx1"/>
                </a:solidFill>
                <a:latin typeface="Times New Roman" pitchFamily="18" charset="0"/>
                <a:cs typeface="Times New Roman" pitchFamily="18" charset="0"/>
              </a:rPr>
              <a:t>tzw</a:t>
            </a:r>
            <a:r>
              <a:rPr lang="pl-PL" sz="2200" dirty="0" smtClean="0">
                <a:solidFill>
                  <a:schemeClr val="tx1"/>
                </a:solidFill>
                <a:latin typeface="Times New Roman" pitchFamily="18" charset="0"/>
                <a:cs typeface="Times New Roman" pitchFamily="18" charset="0"/>
              </a:rPr>
              <a:t>  laser zimny,  punktowy. Sonda prysznicowa ma moc ok. 2 W,  a laser wysokoenergetyczny  to moc  ok 7 W )  PRZECIWWSKAZANIA do laseroterapii. Zaliczamy do nich: skłonności do krwawień, obecność tkanek nowotworowych, infekcje bakteryjne, wirusowe i grzybicze, wysoką gorączkę, nadczynność tarczycy</a:t>
            </a:r>
            <a:r>
              <a:rPr lang="pl-PL" sz="2200" dirty="0">
                <a:solidFill>
                  <a:schemeClr val="tx1"/>
                </a:solidFill>
                <a:latin typeface="Times New Roman" pitchFamily="18" charset="0"/>
                <a:cs typeface="Times New Roman" pitchFamily="18" charset="0"/>
              </a:rPr>
              <a:t>, padaczkę</a:t>
            </a:r>
            <a:r>
              <a:rPr lang="pl-PL" sz="2200" u="sng" dirty="0">
                <a:solidFill>
                  <a:schemeClr val="tx1"/>
                </a:solidFill>
                <a:latin typeface="Times New Roman" pitchFamily="18" charset="0"/>
                <a:cs typeface="Times New Roman" pitchFamily="18" charset="0"/>
              </a:rPr>
              <a:t>,</a:t>
            </a:r>
            <a:r>
              <a:rPr lang="pl-PL" sz="2200" dirty="0">
                <a:solidFill>
                  <a:schemeClr val="tx1"/>
                </a:solidFill>
                <a:latin typeface="Times New Roman" pitchFamily="18" charset="0"/>
                <a:cs typeface="Times New Roman" pitchFamily="18" charset="0"/>
              </a:rPr>
              <a:t> </a:t>
            </a:r>
            <a:r>
              <a:rPr lang="pl-PL" sz="2200" dirty="0" smtClean="0">
                <a:solidFill>
                  <a:schemeClr val="tx1"/>
                </a:solidFill>
                <a:latin typeface="Times New Roman" pitchFamily="18" charset="0"/>
                <a:cs typeface="Times New Roman" pitchFamily="18" charset="0"/>
              </a:rPr>
              <a:t>krwawienie z przewodu pokarmowego, menstruację, ciążę.  WSKAZANIA w:  ostrych procesach chorobowych, przewlekłych stanach zapalnych, po urazach tkanek miękkich (np. złamania, skręcenia, zespół Sudecka), trudno gojących się ranach (np. owrzodzenia, odleżyny),  utrudnionym zroście kości, zapaleniach okołostawowych (m.in. ścięgien, powięzi, kaletek), przeciążeniach tkanek miękkich (np. </a:t>
            </a:r>
            <a:r>
              <a:rPr lang="pl-PL" sz="2200" dirty="0">
                <a:solidFill>
                  <a:schemeClr val="tx1"/>
                </a:solidFill>
                <a:latin typeface="Times New Roman" pitchFamily="18" charset="0"/>
                <a:cs typeface="Times New Roman" pitchFamily="18" charset="0"/>
              </a:rPr>
              <a:t>łokieć tenisisty</a:t>
            </a:r>
            <a:r>
              <a:rPr lang="pl-PL" sz="2200" dirty="0" smtClean="0">
                <a:solidFill>
                  <a:schemeClr val="tx1"/>
                </a:solidFill>
                <a:latin typeface="Times New Roman" pitchFamily="18" charset="0"/>
                <a:cs typeface="Times New Roman" pitchFamily="18" charset="0"/>
              </a:rPr>
              <a:t> i golfisty, bolesny bark), zespołach bólowych kręgosłupa, nerwobólach, mięśniobólach i schorzeniach(</a:t>
            </a:r>
            <a:r>
              <a:rPr lang="pl-PL" sz="2200" dirty="0" err="1" smtClean="0">
                <a:solidFill>
                  <a:schemeClr val="tx1"/>
                </a:solidFill>
                <a:latin typeface="Times New Roman" pitchFamily="18" charset="0"/>
                <a:cs typeface="Times New Roman" pitchFamily="18" charset="0"/>
              </a:rPr>
              <a:t>np.choroba</a:t>
            </a:r>
            <a:r>
              <a:rPr lang="pl-PL" sz="2200" dirty="0" smtClean="0">
                <a:solidFill>
                  <a:schemeClr val="tx1"/>
                </a:solidFill>
                <a:latin typeface="Times New Roman" pitchFamily="18" charset="0"/>
                <a:cs typeface="Times New Roman" pitchFamily="18" charset="0"/>
              </a:rPr>
              <a:t> zwyrodnieniowa, cieśń nadgarstka, ostroga piętowa), reumatologii (m.in. RZS, ZZSK,</a:t>
            </a:r>
            <a:endParaRPr lang="pl-PL" sz="2200" dirty="0" smtClean="0">
              <a:solidFill>
                <a:schemeClr val="tx1"/>
              </a:solidFill>
              <a:latin typeface="Times New Roman" pitchFamily="18" charset="0"/>
              <a:cs typeface="Times New Roman" pitchFamily="18" charset="0"/>
            </a:endParaRPr>
          </a:p>
          <a:p>
            <a:pPr algn="l"/>
            <a:endParaRPr lang="pl-PL" sz="1600" dirty="0">
              <a:solidFill>
                <a:schemeClr val="tx1"/>
              </a:solidFill>
              <a:latin typeface="Times New Roman" pitchFamily="18" charset="0"/>
              <a:cs typeface="Times New Roman" pitchFamily="18" charset="0"/>
            </a:endParaRPr>
          </a:p>
        </p:txBody>
      </p:sp>
      <p:pic>
        <p:nvPicPr>
          <p:cNvPr id="6" name="Obraz 5" descr="Znalezione obrazy dla zapytania LASER SONDA PRYSZNICOWA"/>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cx="http://schemas.microsoft.com/office/drawing/2014/chartex"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899593" y="4653136"/>
            <a:ext cx="2736303" cy="2204864"/>
          </a:xfrm>
          <a:prstGeom prst="rect">
            <a:avLst/>
          </a:prstGeom>
          <a:noFill/>
          <a:ln>
            <a:noFill/>
          </a:ln>
        </p:spPr>
      </p:pic>
      <p:sp>
        <p:nvSpPr>
          <p:cNvPr id="7" name="pole tekstowe 6"/>
          <p:cNvSpPr txBox="1"/>
          <p:nvPr/>
        </p:nvSpPr>
        <p:spPr>
          <a:xfrm>
            <a:off x="539552" y="4653136"/>
            <a:ext cx="360040" cy="1631216"/>
          </a:xfrm>
          <a:prstGeom prst="rect">
            <a:avLst/>
          </a:prstGeom>
          <a:noFill/>
        </p:spPr>
        <p:txBody>
          <a:bodyPr wrap="square" rtlCol="0">
            <a:spAutoFit/>
          </a:bodyPr>
          <a:lstStyle/>
          <a:p>
            <a:r>
              <a:rPr lang="pl-PL" sz="2000" b="1" dirty="0" smtClean="0">
                <a:latin typeface="Times New Roman" pitchFamily="18" charset="0"/>
                <a:cs typeface="Times New Roman" pitchFamily="18" charset="0"/>
              </a:rPr>
              <a:t>L</a:t>
            </a:r>
          </a:p>
          <a:p>
            <a:r>
              <a:rPr lang="pl-PL" sz="2000" b="1" dirty="0" smtClean="0">
                <a:latin typeface="Times New Roman" pitchFamily="18" charset="0"/>
                <a:cs typeface="Times New Roman" pitchFamily="18" charset="0"/>
              </a:rPr>
              <a:t>A</a:t>
            </a:r>
          </a:p>
          <a:p>
            <a:r>
              <a:rPr lang="pl-PL" sz="2000" b="1" dirty="0" smtClean="0">
                <a:latin typeface="Times New Roman" pitchFamily="18" charset="0"/>
                <a:cs typeface="Times New Roman" pitchFamily="18" charset="0"/>
              </a:rPr>
              <a:t>S</a:t>
            </a:r>
          </a:p>
          <a:p>
            <a:r>
              <a:rPr lang="pl-PL" sz="2000" b="1" dirty="0" smtClean="0">
                <a:latin typeface="Times New Roman" pitchFamily="18" charset="0"/>
                <a:cs typeface="Times New Roman" pitchFamily="18" charset="0"/>
              </a:rPr>
              <a:t>E</a:t>
            </a:r>
          </a:p>
          <a:p>
            <a:r>
              <a:rPr lang="pl-PL" sz="2000" b="1" dirty="0">
                <a:latin typeface="Times New Roman" pitchFamily="18" charset="0"/>
                <a:cs typeface="Times New Roman" pitchFamily="18" charset="0"/>
              </a:rPr>
              <a:t>R</a:t>
            </a:r>
          </a:p>
        </p:txBody>
      </p:sp>
      <p:pic>
        <p:nvPicPr>
          <p:cNvPr id="9" name="Obraz 8" descr="Znalezione obrazy dla zapytania ultradżwięki działanie na tkanki"/>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cx="http://schemas.microsoft.com/office/drawing/2014/chartex"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5436096" y="4581128"/>
            <a:ext cx="2808312" cy="2276872"/>
          </a:xfrm>
          <a:prstGeom prst="rect">
            <a:avLst/>
          </a:prstGeom>
          <a:noFill/>
          <a:ln>
            <a:noFill/>
          </a:ln>
        </p:spPr>
      </p:pic>
      <p:sp>
        <p:nvSpPr>
          <p:cNvPr id="10" name="pole tekstowe 9"/>
          <p:cNvSpPr txBox="1"/>
          <p:nvPr/>
        </p:nvSpPr>
        <p:spPr>
          <a:xfrm>
            <a:off x="4932040" y="4653136"/>
            <a:ext cx="360040" cy="2103333"/>
          </a:xfrm>
          <a:prstGeom prst="rect">
            <a:avLst/>
          </a:prstGeom>
          <a:noFill/>
        </p:spPr>
        <p:txBody>
          <a:bodyPr wrap="square" rtlCol="0">
            <a:spAutoFit/>
          </a:bodyPr>
          <a:lstStyle/>
          <a:p>
            <a:r>
              <a:rPr lang="pl-PL" b="1" dirty="0" smtClean="0">
                <a:latin typeface="Times New Roman" pitchFamily="18" charset="0"/>
                <a:cs typeface="Times New Roman" pitchFamily="18" charset="0"/>
              </a:rPr>
              <a:t>U</a:t>
            </a:r>
          </a:p>
          <a:p>
            <a:r>
              <a:rPr lang="pl-PL" b="1" dirty="0" smtClean="0">
                <a:latin typeface="Times New Roman" pitchFamily="18" charset="0"/>
                <a:cs typeface="Times New Roman" pitchFamily="18" charset="0"/>
              </a:rPr>
              <a:t>L</a:t>
            </a:r>
          </a:p>
          <a:p>
            <a:r>
              <a:rPr lang="pl-PL" b="1" dirty="0" smtClean="0">
                <a:latin typeface="Times New Roman" pitchFamily="18" charset="0"/>
                <a:cs typeface="Times New Roman" pitchFamily="18" charset="0"/>
              </a:rPr>
              <a:t>T</a:t>
            </a:r>
          </a:p>
          <a:p>
            <a:r>
              <a:rPr lang="pl-PL" b="1" dirty="0" smtClean="0">
                <a:latin typeface="Times New Roman" pitchFamily="18" charset="0"/>
                <a:cs typeface="Times New Roman" pitchFamily="18" charset="0"/>
              </a:rPr>
              <a:t>R</a:t>
            </a:r>
          </a:p>
          <a:p>
            <a:r>
              <a:rPr lang="pl-PL" b="1" dirty="0" smtClean="0">
                <a:latin typeface="Times New Roman" pitchFamily="18" charset="0"/>
                <a:cs typeface="Times New Roman" pitchFamily="18" charset="0"/>
              </a:rPr>
              <a:t>A</a:t>
            </a:r>
          </a:p>
          <a:p>
            <a:r>
              <a:rPr lang="pl-PL" b="1" dirty="0" smtClean="0">
                <a:latin typeface="Times New Roman" pitchFamily="18" charset="0"/>
                <a:cs typeface="Times New Roman" pitchFamily="18" charset="0"/>
              </a:rPr>
              <a:t>D</a:t>
            </a:r>
          </a:p>
          <a:p>
            <a:r>
              <a:rPr lang="pl-PL" b="1" dirty="0" smtClean="0">
                <a:latin typeface="Times New Roman" pitchFamily="18" charset="0"/>
                <a:cs typeface="Times New Roman" pitchFamily="18" charset="0"/>
              </a:rPr>
              <a:t>Ź</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144000" cy="6669360"/>
          </a:xfrm>
        </p:spPr>
        <p:txBody>
          <a:bodyPr>
            <a:normAutofit fontScale="92500" lnSpcReduction="10000"/>
          </a:bodyPr>
          <a:lstStyle/>
          <a:p>
            <a:r>
              <a:rPr lang="pl-PL" sz="1500" dirty="0">
                <a:latin typeface="Times New Roman" pitchFamily="18" charset="0"/>
                <a:cs typeface="Times New Roman" pitchFamily="18" charset="0"/>
              </a:rPr>
              <a:t>ULTRADŻWIĘKI –oraz FONOFOREZA </a:t>
            </a:r>
            <a:r>
              <a:rPr lang="pl-PL" sz="1400" dirty="0">
                <a:latin typeface="Times New Roman" pitchFamily="18" charset="0"/>
                <a:cs typeface="Times New Roman" pitchFamily="18" charset="0"/>
              </a:rPr>
              <a:t>( można zastosować ultradźwięki jako metodę wspomagającą </a:t>
            </a:r>
            <a:r>
              <a:rPr lang="pl-PL" sz="1400" dirty="0" err="1">
                <a:latin typeface="Times New Roman" pitchFamily="18" charset="0"/>
                <a:cs typeface="Times New Roman" pitchFamily="18" charset="0"/>
              </a:rPr>
              <a:t>przezskórne</a:t>
            </a:r>
            <a:r>
              <a:rPr lang="pl-PL" sz="1400" dirty="0">
                <a:latin typeface="Times New Roman" pitchFamily="18" charset="0"/>
                <a:cs typeface="Times New Roman" pitchFamily="18" charset="0"/>
              </a:rPr>
              <a:t> podawanie leków </a:t>
            </a:r>
            <a:r>
              <a:rPr lang="pl-PL" sz="1400" dirty="0" err="1">
                <a:latin typeface="Times New Roman" pitchFamily="18" charset="0"/>
                <a:cs typeface="Times New Roman" pitchFamily="18" charset="0"/>
              </a:rPr>
              <a:t>tzw</a:t>
            </a:r>
            <a:r>
              <a:rPr lang="pl-PL" sz="1400" dirty="0">
                <a:latin typeface="Times New Roman" pitchFamily="18" charset="0"/>
                <a:cs typeface="Times New Roman" pitchFamily="18" charset="0"/>
              </a:rPr>
              <a:t> </a:t>
            </a:r>
            <a:r>
              <a:rPr lang="pl-PL" sz="1400" dirty="0" err="1">
                <a:latin typeface="Times New Roman" pitchFamily="18" charset="0"/>
                <a:cs typeface="Times New Roman" pitchFamily="18" charset="0"/>
              </a:rPr>
              <a:t>fonoforez</a:t>
            </a:r>
            <a:r>
              <a:rPr lang="pl-PL" sz="1400" dirty="0">
                <a:latin typeface="Times New Roman" pitchFamily="18" charset="0"/>
                <a:cs typeface="Times New Roman" pitchFamily="18" charset="0"/>
              </a:rPr>
              <a:t> )  Ultradźwięki to fale mechaniczne o częstotliwości powyżej 16kHz (20kHz). W fizykoterapii pracuje się na dużo wyższych częstotliwościach są to 1MHz i 3MHz. Fala mechaniczna ze względu na swoje własności fizyczne przenosi się na kolejne ośrodki. Fale dzielimy na poprzeczne i podłużne.  Na granicy ośrodków (substancji o różnych gęstościach następuje podział energii. Część energii się odbija, część jest pochłaniana, a pozostała część przechodzi do kolejnego ośrodka. W ośrodku niesprężystym zachodzi absorpcja. To czy ośrodek jest sprężysty czy też niesprężysty zależy od częstotliwości fali. Ośrodek sprężysty taki jak guma w przypadku częstotliwości rzędu 1MHz i więcej staje się niesprężystym i pochłania energię fali. Kolejnym przykładem ośrodka niesprężystego jest korek. Znane nam z życia codziennego zastosowanie ultradźwięków to np. echosonda. Prędkość rozchodzenia się fali mechanicznej w tkance to 1500m/s.                        ULTRADŹWIĘKI Z PUNKTU WIDZENIA ZJAWISK FIZYCZNYCH  Fale mechaniczne podlegają odbiciu i absorpcji i transmisji. Poszczególne wartości (ilości energii) zależą od parametrów (materiału ośrodka). W odniesieniu do interesujących nas zastosowań odbicie całkowite następuje w układzie czoło/powietrze. W wyniku zjawiska absorpcji powstaje ciepło. Zjawisko odbicia może potęgować efekt absorpcji gdyż można „uwięzić” falę w jakiejś warstwie. Fale o większej częstotliwości docierają płycej, o mniejszej głębiej. Wg </a:t>
            </a:r>
            <a:r>
              <a:rPr lang="pl-PL" sz="1400" dirty="0" err="1">
                <a:latin typeface="Times New Roman" pitchFamily="18" charset="0"/>
                <a:cs typeface="Times New Roman" pitchFamily="18" charset="0"/>
              </a:rPr>
              <a:t>Wiedau</a:t>
            </a:r>
            <a:r>
              <a:rPr lang="pl-PL" sz="1400" dirty="0">
                <a:latin typeface="Times New Roman" pitchFamily="18" charset="0"/>
                <a:cs typeface="Times New Roman" pitchFamily="18" charset="0"/>
              </a:rPr>
              <a:t> przy dawce 2W/cm2 i f=800kHz zasięg fali w tkance wynosi 8cm, a głębokość połówkowa (głębokość na jakiej energia spada o połowę) 3 </a:t>
            </a:r>
            <a:r>
              <a:rPr lang="pl-PL" sz="1400" dirty="0" err="1">
                <a:latin typeface="Times New Roman" pitchFamily="18" charset="0"/>
                <a:cs typeface="Times New Roman" pitchFamily="18" charset="0"/>
              </a:rPr>
              <a:t>cm</a:t>
            </a:r>
            <a:r>
              <a:rPr lang="pl-PL" sz="1400" dirty="0">
                <a:latin typeface="Times New Roman" pitchFamily="18" charset="0"/>
                <a:cs typeface="Times New Roman" pitchFamily="18" charset="0"/>
              </a:rPr>
              <a:t>.                                                                                  </a:t>
            </a:r>
            <a:r>
              <a:rPr lang="pl-PL" sz="1400" dirty="0" smtClean="0">
                <a:latin typeface="Times New Roman" pitchFamily="18" charset="0"/>
                <a:cs typeface="Times New Roman" pitchFamily="18" charset="0"/>
              </a:rPr>
              <a:t>                              </a:t>
            </a:r>
            <a:r>
              <a:rPr lang="pl-PL" sz="1400" dirty="0">
                <a:latin typeface="Times New Roman" pitchFamily="18" charset="0"/>
                <a:cs typeface="Times New Roman" pitchFamily="18" charset="0"/>
              </a:rPr>
              <a:t>WPŁYW ULTRADŹWIĘKÓW NA ORGANIZM LUDZKI                                                                                 Oddziaływanie mechaniczne  Działanie mechaniczne ultradźwięków to zmiana pierwotna. Fala wnika w tkankę i wychyla cząsteczki. Jest to coś na podobieństwo masażu. Stąd wzięła się nazwa „wewnętrzny masaż tkankowy”. Jest to oczywiście inna forma masażu aniżeli masaż manualny, gdyż częstotliwości „masażu” inne więc efekt też jest inny. Posługując się stwierdzeniem plastycznym ultradźwięki „rozmiękczają” tkanki. Mamy na to pewne przykłady medyczne. Terapię ultradźwiękową stosujemy aby np. zmienić strukturę blizny, ścięgna itd.                                                                              </a:t>
            </a:r>
            <a:endParaRPr lang="pl-PL" sz="1400" dirty="0" smtClean="0">
              <a:latin typeface="Times New Roman" pitchFamily="18" charset="0"/>
              <a:cs typeface="Times New Roman" pitchFamily="18" charset="0"/>
            </a:endParaRPr>
          </a:p>
          <a:p>
            <a:r>
              <a:rPr lang="pl-PL" sz="1400" dirty="0" smtClean="0">
                <a:latin typeface="Times New Roman" pitchFamily="18" charset="0"/>
                <a:cs typeface="Times New Roman" pitchFamily="18" charset="0"/>
              </a:rPr>
              <a:t>ODDZIAŁYWANIE </a:t>
            </a:r>
            <a:r>
              <a:rPr lang="pl-PL" sz="1400" dirty="0">
                <a:latin typeface="Times New Roman" pitchFamily="18" charset="0"/>
                <a:cs typeface="Times New Roman" pitchFamily="18" charset="0"/>
              </a:rPr>
              <a:t>TERMICZNE to zmiana pierwotna. Absorpcja w tkankach powoduje wydzielanie ciepła. Mięśnie przenoszą falę mechaniczną, a kości ją </a:t>
            </a:r>
            <a:r>
              <a:rPr lang="pl-PL" sz="1400" dirty="0" smtClean="0">
                <a:latin typeface="Times New Roman" pitchFamily="18" charset="0"/>
                <a:cs typeface="Times New Roman" pitchFamily="18" charset="0"/>
              </a:rPr>
              <a:t>absorbują.                                                               </a:t>
            </a:r>
          </a:p>
          <a:p>
            <a:r>
              <a:rPr lang="pl-PL" sz="1400" dirty="0" smtClean="0">
                <a:latin typeface="Times New Roman" pitchFamily="18" charset="0"/>
                <a:cs typeface="Times New Roman" pitchFamily="18" charset="0"/>
              </a:rPr>
              <a:t> ODDZIAŁYWANIE </a:t>
            </a:r>
            <a:r>
              <a:rPr lang="pl-PL" sz="1400" dirty="0">
                <a:latin typeface="Times New Roman" pitchFamily="18" charset="0"/>
                <a:cs typeface="Times New Roman" pitchFamily="18" charset="0"/>
              </a:rPr>
              <a:t>CHEMICZNE Ultradźwięki pobudzają reakcje chemiczne w organizmie. Można to zobrazować – jako potrząsanie probówką ze zmieszanymi substancjami chemicznymi w celu przyspieszenia reakcji.                                                                                                                           DZIAŁANIE BIOLOGICZNE Ultradźwięki powodują zwiększenie przenikalności błon komórkowych. Ułatwia to transport płynów i składników odżywczych do tkanek.                                                                            </a:t>
            </a:r>
            <a:endParaRPr lang="pl-PL" sz="1400" dirty="0" smtClean="0">
              <a:latin typeface="Times New Roman" pitchFamily="18" charset="0"/>
              <a:cs typeface="Times New Roman" pitchFamily="18" charset="0"/>
            </a:endParaRPr>
          </a:p>
          <a:p>
            <a:r>
              <a:rPr lang="pl-PL" sz="1400" dirty="0" smtClean="0">
                <a:latin typeface="Times New Roman" pitchFamily="18" charset="0"/>
                <a:cs typeface="Times New Roman" pitchFamily="18" charset="0"/>
              </a:rPr>
              <a:t>ODDZIAŁYWANIE </a:t>
            </a:r>
            <a:r>
              <a:rPr lang="pl-PL" sz="1400" dirty="0">
                <a:latin typeface="Times New Roman" pitchFamily="18" charset="0"/>
                <a:cs typeface="Times New Roman" pitchFamily="18" charset="0"/>
              </a:rPr>
              <a:t>ULTRADŹWIĘKÓW NA ORGANIZM LUDZKI — podsumowanie W wyniku połączenia efektów oddziaływania wszystkich opisanych powyżej zjawisk ultradźwięki mają następujące oddziaływanie na organizm ludzki:</a:t>
            </a:r>
          </a:p>
          <a:p>
            <a:pPr lvl="0"/>
            <a:r>
              <a:rPr lang="pl-PL" sz="1400" dirty="0">
                <a:latin typeface="Times New Roman" pitchFamily="18" charset="0"/>
                <a:cs typeface="Times New Roman" pitchFamily="18" charset="0"/>
              </a:rPr>
              <a:t>przeciwbólowe</a:t>
            </a:r>
          </a:p>
          <a:p>
            <a:pPr lvl="0"/>
            <a:r>
              <a:rPr lang="pl-PL" sz="1400" dirty="0">
                <a:latin typeface="Times New Roman" pitchFamily="18" charset="0"/>
                <a:cs typeface="Times New Roman" pitchFamily="18" charset="0"/>
              </a:rPr>
              <a:t>zwiększające ukrwienie tkanek</a:t>
            </a:r>
          </a:p>
          <a:p>
            <a:pPr lvl="0"/>
            <a:r>
              <a:rPr lang="pl-PL" sz="1400" dirty="0">
                <a:latin typeface="Times New Roman" pitchFamily="18" charset="0"/>
                <a:cs typeface="Times New Roman" pitchFamily="18" charset="0"/>
              </a:rPr>
              <a:t>zmniejszające napięcie mięśni</a:t>
            </a:r>
          </a:p>
          <a:p>
            <a:pPr lvl="0"/>
            <a:r>
              <a:rPr lang="pl-PL" sz="1400" dirty="0">
                <a:latin typeface="Times New Roman" pitchFamily="18" charset="0"/>
                <a:cs typeface="Times New Roman" pitchFamily="18" charset="0"/>
              </a:rPr>
              <a:t>zwiększające rozciągliwość tkanki łącznej (blizny, stany po urazach mięśni i torebek stawowych)</a:t>
            </a:r>
          </a:p>
          <a:p>
            <a:pPr lvl="0"/>
            <a:r>
              <a:rPr lang="pl-PL" sz="1400" dirty="0">
                <a:latin typeface="Times New Roman" pitchFamily="18" charset="0"/>
                <a:cs typeface="Times New Roman" pitchFamily="18" charset="0"/>
              </a:rPr>
              <a:t>przyspieszają gojenie ran</a:t>
            </a:r>
          </a:p>
          <a:p>
            <a:endParaRPr lang="pl-PL" sz="1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144000" cy="6858000"/>
          </a:xfrm>
        </p:spPr>
        <p:txBody>
          <a:bodyPr>
            <a:normAutofit/>
          </a:bodyPr>
          <a:lstStyle/>
          <a:p>
            <a:r>
              <a:rPr lang="pl-PL" sz="1800" b="1" dirty="0">
                <a:latin typeface="Times New Roman" pitchFamily="18" charset="0"/>
                <a:cs typeface="Times New Roman" pitchFamily="18" charset="0"/>
              </a:rPr>
              <a:t>2  MOBILIZACJE ( MULLIGAN,  LEWIT ), MEDYCZNE  PLASTROWANIE</a:t>
            </a:r>
            <a:endParaRPr lang="pl-PL" sz="1800" dirty="0">
              <a:latin typeface="Times New Roman" pitchFamily="18" charset="0"/>
              <a:cs typeface="Times New Roman" pitchFamily="18" charset="0"/>
            </a:endParaRPr>
          </a:p>
          <a:p>
            <a:r>
              <a:rPr lang="pl-PL" sz="1200" dirty="0">
                <a:latin typeface="Times New Roman" pitchFamily="18" charset="0"/>
                <a:cs typeface="Times New Roman" pitchFamily="18" charset="0"/>
              </a:rPr>
              <a:t>Koncepcja Mulligana zakłada, </a:t>
            </a:r>
            <a:r>
              <a:rPr lang="pl-PL" sz="1200" dirty="0" err="1">
                <a:latin typeface="Times New Roman" pitchFamily="18" charset="0"/>
                <a:cs typeface="Times New Roman" pitchFamily="18" charset="0"/>
              </a:rPr>
              <a:t>m.in</a:t>
            </a:r>
            <a:r>
              <a:rPr lang="pl-PL" sz="1200" dirty="0">
                <a:latin typeface="Times New Roman" pitchFamily="18" charset="0"/>
                <a:cs typeface="Times New Roman" pitchFamily="18" charset="0"/>
              </a:rPr>
              <a:t>: całkowitą bezbolesność podczas stosowania technik mobilizacyjnych, funkcjonalne obciążenie powierzchni stawowych siłą grawitacji; łączenie ruchu biernego, mobilizacyjnego w płaszczyźnie powierzchni stawowych z czynnym ruchem kątowym w tym samym stawie; stosowanie docisku na końcu zakresu bezbolesnego ruchu; wykonanie odpowiedniej liczby powtórzeń wyżej wymienionej procedury terapeutycznej; polecenie "zadania domowego" dla pacjenta, polegającego na wykonywaniu indywidualnie dobranych specjalistycznych ćwiczeń. Atutem </a:t>
            </a:r>
            <a:r>
              <a:rPr lang="pl-PL" sz="1100" b="1" dirty="0" smtClean="0">
                <a:latin typeface="Times New Roman" pitchFamily="18" charset="0"/>
                <a:cs typeface="Times New Roman" pitchFamily="18" charset="0"/>
              </a:rPr>
              <a:t>KONCEPCJI MULLIGANA</a:t>
            </a:r>
            <a:r>
              <a:rPr lang="pl-PL" sz="1100" dirty="0" smtClean="0">
                <a:latin typeface="Times New Roman" pitchFamily="18" charset="0"/>
                <a:cs typeface="Times New Roman" pitchFamily="18" charset="0"/>
              </a:rPr>
              <a:t> </a:t>
            </a:r>
            <a:r>
              <a:rPr lang="pl-PL" sz="1200" dirty="0">
                <a:latin typeface="Times New Roman" pitchFamily="18" charset="0"/>
                <a:cs typeface="Times New Roman" pitchFamily="18" charset="0"/>
              </a:rPr>
              <a:t>jest bezbolesność wykonywania terapii, co zapewnia komfort i bezpieczeństwo zarówno pacjenta jak i terapeuty oraz stosowanie pozycji obciążenia ciężarem ciała bez uzyskiwania chwilowego odciążenia, które zwykle łagodzi objawy i występuje w innych metodach manualnych. Pacjent nie jest biernie poddawany terapii, lecz aktywnie w niej uczestniczy.</a:t>
            </a:r>
          </a:p>
          <a:p>
            <a:r>
              <a:rPr lang="pl-PL" sz="1200" dirty="0">
                <a:latin typeface="Times New Roman" pitchFamily="18" charset="0"/>
                <a:cs typeface="Times New Roman" pitchFamily="18" charset="0"/>
              </a:rPr>
              <a:t>Terapia Manualna według prof. Karela Lewita, nazywana także </a:t>
            </a:r>
            <a:r>
              <a:rPr lang="pl-PL" sz="1100" b="1" dirty="0" smtClean="0">
                <a:latin typeface="Times New Roman" pitchFamily="18" charset="0"/>
                <a:cs typeface="Times New Roman" pitchFamily="18" charset="0"/>
              </a:rPr>
              <a:t>METODĄ LEWITA</a:t>
            </a:r>
            <a:r>
              <a:rPr lang="pl-PL" sz="1200" dirty="0" smtClean="0">
                <a:latin typeface="Times New Roman" pitchFamily="18" charset="0"/>
                <a:cs typeface="Times New Roman" pitchFamily="18" charset="0"/>
              </a:rPr>
              <a:t>, </a:t>
            </a:r>
            <a:r>
              <a:rPr lang="pl-PL" sz="1200" dirty="0">
                <a:latin typeface="Times New Roman" pitchFamily="18" charset="0"/>
                <a:cs typeface="Times New Roman" pitchFamily="18" charset="0"/>
              </a:rPr>
              <a:t>jest systemem diagnostyczno-terapeutycznym stosowanym w celu rehabilitacji kręgosłupa i stawów obwodowych. W toku terapii używa się pasywnych i aktywnych technik mobilizacji i manipulacji. Metoda Lewita została w pełni uznana przez środowisko naukowe i jest najdłużej stosowaną metodą w Polsce.</a:t>
            </a:r>
          </a:p>
          <a:p>
            <a:r>
              <a:rPr lang="pl-PL" sz="1100" b="1" dirty="0">
                <a:latin typeface="Times New Roman" pitchFamily="18" charset="0"/>
                <a:cs typeface="Times New Roman" pitchFamily="18" charset="0"/>
              </a:rPr>
              <a:t>KINESIOLOGY TAPING </a:t>
            </a:r>
            <a:r>
              <a:rPr lang="pl-PL" sz="1200" dirty="0">
                <a:latin typeface="Times New Roman" pitchFamily="18" charset="0"/>
                <a:cs typeface="Times New Roman" pitchFamily="18" charset="0"/>
              </a:rPr>
              <a:t>Podstawa działania </a:t>
            </a:r>
            <a:r>
              <a:rPr lang="pl-PL" sz="1200" dirty="0" err="1">
                <a:latin typeface="Times New Roman" pitchFamily="18" charset="0"/>
                <a:cs typeface="Times New Roman" pitchFamily="18" charset="0"/>
              </a:rPr>
              <a:t>kinesiology</a:t>
            </a:r>
            <a:r>
              <a:rPr lang="pl-PL" sz="1200" dirty="0">
                <a:latin typeface="Times New Roman" pitchFamily="18" charset="0"/>
                <a:cs typeface="Times New Roman" pitchFamily="18" charset="0"/>
              </a:rPr>
              <a:t> </a:t>
            </a:r>
            <a:r>
              <a:rPr lang="pl-PL" sz="1200" dirty="0" err="1">
                <a:latin typeface="Times New Roman" pitchFamily="18" charset="0"/>
                <a:cs typeface="Times New Roman" pitchFamily="18" charset="0"/>
              </a:rPr>
              <a:t>tapingu</a:t>
            </a:r>
            <a:r>
              <a:rPr lang="pl-PL" sz="1200" dirty="0">
                <a:latin typeface="Times New Roman" pitchFamily="18" charset="0"/>
                <a:cs typeface="Times New Roman" pitchFamily="18" charset="0"/>
              </a:rPr>
              <a:t> jest zupełnie inna niż działanie </a:t>
            </a:r>
            <a:r>
              <a:rPr lang="pl-PL" sz="1200" dirty="0" err="1">
                <a:latin typeface="Times New Roman" pitchFamily="18" charset="0"/>
                <a:cs typeface="Times New Roman" pitchFamily="18" charset="0"/>
              </a:rPr>
              <a:t>tapingu</a:t>
            </a:r>
            <a:r>
              <a:rPr lang="pl-PL" sz="1200" dirty="0">
                <a:latin typeface="Times New Roman" pitchFamily="18" charset="0"/>
                <a:cs typeface="Times New Roman" pitchFamily="18" charset="0"/>
              </a:rPr>
              <a:t> sportowego ( białe plastry- boks, football amerykański ). </a:t>
            </a:r>
            <a:r>
              <a:rPr lang="pl-PL" sz="1200" dirty="0" err="1">
                <a:latin typeface="Times New Roman" pitchFamily="18" charset="0"/>
                <a:cs typeface="Times New Roman" pitchFamily="18" charset="0"/>
              </a:rPr>
              <a:t>Kinesiology</a:t>
            </a:r>
            <a:r>
              <a:rPr lang="pl-PL" sz="1200" dirty="0">
                <a:latin typeface="Times New Roman" pitchFamily="18" charset="0"/>
                <a:cs typeface="Times New Roman" pitchFamily="18" charset="0"/>
              </a:rPr>
              <a:t> </a:t>
            </a:r>
            <a:r>
              <a:rPr lang="pl-PL" sz="1200" dirty="0" err="1">
                <a:latin typeface="Times New Roman" pitchFamily="18" charset="0"/>
                <a:cs typeface="Times New Roman" pitchFamily="18" charset="0"/>
              </a:rPr>
              <a:t>taping</a:t>
            </a:r>
            <a:r>
              <a:rPr lang="pl-PL" sz="1200" dirty="0">
                <a:latin typeface="Times New Roman" pitchFamily="18" charset="0"/>
                <a:cs typeface="Times New Roman" pitchFamily="18" charset="0"/>
              </a:rPr>
              <a:t> to przede wszystkim oddziaływanie sensoryczne   /najczęściej stosowana rozciągliwość taśmy, która drażni zakończenia nerwowe na skórze to 0-15-25%/. </a:t>
            </a:r>
            <a:endParaRPr lang="pl-PL" sz="1200" dirty="0" smtClean="0">
              <a:latin typeface="Times New Roman" pitchFamily="18" charset="0"/>
              <a:cs typeface="Times New Roman" pitchFamily="18" charset="0"/>
            </a:endParaRPr>
          </a:p>
          <a:p>
            <a:r>
              <a:rPr lang="pl-PL" sz="1200" dirty="0">
                <a:latin typeface="Times New Roman" pitchFamily="18" charset="0"/>
                <a:cs typeface="Times New Roman" pitchFamily="18" charset="0"/>
              </a:rPr>
              <a:t>Aplikacje </a:t>
            </a:r>
            <a:r>
              <a:rPr lang="pl-PL" sz="1200" dirty="0" err="1">
                <a:latin typeface="Times New Roman" pitchFamily="18" charset="0"/>
                <a:cs typeface="Times New Roman" pitchFamily="18" charset="0"/>
              </a:rPr>
              <a:t>kinesiology</a:t>
            </a:r>
            <a:r>
              <a:rPr lang="pl-PL" sz="1200" dirty="0">
                <a:latin typeface="Times New Roman" pitchFamily="18" charset="0"/>
                <a:cs typeface="Times New Roman" pitchFamily="18" charset="0"/>
              </a:rPr>
              <a:t> </a:t>
            </a:r>
            <a:r>
              <a:rPr lang="pl-PL" sz="1200" dirty="0" err="1">
                <a:latin typeface="Times New Roman" pitchFamily="18" charset="0"/>
                <a:cs typeface="Times New Roman" pitchFamily="18" charset="0"/>
              </a:rPr>
              <a:t>tapingu</a:t>
            </a:r>
            <a:r>
              <a:rPr lang="pl-PL" sz="1200" dirty="0">
                <a:latin typeface="Times New Roman" pitchFamily="18" charset="0"/>
                <a:cs typeface="Times New Roman" pitchFamily="18" charset="0"/>
              </a:rPr>
              <a:t> pozwalają na zachowanie pełnego zakresu ruchu, świadomą normalizację napięcia mięśniowego, aktywowanie mięśni uszkodzonych, zmniejszają ból i nienaturalne odczucia skóry, likwidują zastoje i obrzęki limfatyczne oraz korygują niewłaściwe pozycje partnerów stawowych, korygują ułożenia powięzi i skóry i poprawiają </a:t>
            </a:r>
            <a:r>
              <a:rPr lang="pl-PL" sz="1200" dirty="0" err="1">
                <a:latin typeface="Times New Roman" pitchFamily="18" charset="0"/>
                <a:cs typeface="Times New Roman" pitchFamily="18" charset="0"/>
              </a:rPr>
              <a:t>mikrokrążenie</a:t>
            </a:r>
            <a:r>
              <a:rPr lang="pl-PL" sz="1200" dirty="0">
                <a:latin typeface="Times New Roman" pitchFamily="18" charset="0"/>
                <a:cs typeface="Times New Roman" pitchFamily="18" charset="0"/>
              </a:rPr>
              <a:t>.  </a:t>
            </a:r>
            <a:r>
              <a:rPr lang="pl-PL" sz="1200" dirty="0" err="1">
                <a:latin typeface="Times New Roman" pitchFamily="18" charset="0"/>
                <a:cs typeface="Times New Roman" pitchFamily="18" charset="0"/>
              </a:rPr>
              <a:t>Taping</a:t>
            </a:r>
            <a:r>
              <a:rPr lang="pl-PL" sz="1200" dirty="0">
                <a:latin typeface="Times New Roman" pitchFamily="18" charset="0"/>
                <a:cs typeface="Times New Roman" pitchFamily="18" charset="0"/>
              </a:rPr>
              <a:t> sportowy powoduje funkcjonalne unieruchomienie stawów, ograniczenie przepływu chłonki, zaburzenie przepływu krwi w „oklejonych” tkankach i jest oddziaływaniem mechanicznym. Plaster </a:t>
            </a:r>
            <a:r>
              <a:rPr lang="pl-PL" sz="1200" dirty="0" err="1">
                <a:latin typeface="Times New Roman" pitchFamily="18" charset="0"/>
                <a:cs typeface="Times New Roman" pitchFamily="18" charset="0"/>
              </a:rPr>
              <a:t>k-active</a:t>
            </a:r>
            <a:r>
              <a:rPr lang="pl-PL" sz="1200" dirty="0">
                <a:latin typeface="Times New Roman" pitchFamily="18" charset="0"/>
                <a:cs typeface="Times New Roman" pitchFamily="18" charset="0"/>
              </a:rPr>
              <a:t> przyklejony we właściwy sposób najczęściej w pozycji, w której skóra i powięź jest napięta tworzy pofałdowania powierzchni, zwiększając przestrzeń pomiędzy skórą właściwą a </a:t>
            </a:r>
            <a:r>
              <a:rPr lang="pl-PL" sz="1200" dirty="0" err="1">
                <a:latin typeface="Times New Roman" pitchFamily="18" charset="0"/>
                <a:cs typeface="Times New Roman" pitchFamily="18" charset="0"/>
              </a:rPr>
              <a:t>powięzią</a:t>
            </a:r>
            <a:r>
              <a:rPr lang="pl-PL" sz="1200" dirty="0">
                <a:latin typeface="Times New Roman" pitchFamily="18" charset="0"/>
                <a:cs typeface="Times New Roman" pitchFamily="18" charset="0"/>
              </a:rPr>
              <a:t>, a to usprawnia </a:t>
            </a:r>
            <a:r>
              <a:rPr lang="pl-PL" sz="1200" dirty="0" err="1">
                <a:latin typeface="Times New Roman" pitchFamily="18" charset="0"/>
                <a:cs typeface="Times New Roman" pitchFamily="18" charset="0"/>
              </a:rPr>
              <a:t>mikrokrążenie</a:t>
            </a:r>
            <a:r>
              <a:rPr lang="pl-PL" sz="1200" dirty="0">
                <a:latin typeface="Times New Roman" pitchFamily="18" charset="0"/>
                <a:cs typeface="Times New Roman" pitchFamily="18" charset="0"/>
              </a:rPr>
              <a:t> krwi jak i limfy oraz aktywuje proces </a:t>
            </a:r>
            <a:r>
              <a:rPr lang="pl-PL" sz="1200" dirty="0" err="1">
                <a:latin typeface="Times New Roman" pitchFamily="18" charset="0"/>
                <a:cs typeface="Times New Roman" pitchFamily="18" charset="0"/>
              </a:rPr>
              <a:t>samoleczenia</a:t>
            </a:r>
            <a:r>
              <a:rPr lang="pl-PL" sz="1200" dirty="0">
                <a:latin typeface="Times New Roman" pitchFamily="18" charset="0"/>
                <a:cs typeface="Times New Roman" pitchFamily="18" charset="0"/>
              </a:rPr>
              <a:t>. Współistniejące przy wielu schorzeniach zaburzenie ruchomości powięzi jest mechanizmem utrudniającym </a:t>
            </a:r>
            <a:r>
              <a:rPr lang="pl-PL" sz="1200" dirty="0" err="1">
                <a:latin typeface="Times New Roman" pitchFamily="18" charset="0"/>
                <a:cs typeface="Times New Roman" pitchFamily="18" charset="0"/>
              </a:rPr>
              <a:t>samoleczenie</a:t>
            </a:r>
            <a:r>
              <a:rPr lang="pl-PL" sz="1200" dirty="0">
                <a:latin typeface="Times New Roman" pitchFamily="18" charset="0"/>
                <a:cs typeface="Times New Roman" pitchFamily="18" charset="0"/>
              </a:rPr>
              <a:t>. Dlatego oddziaływanie na zmniejszenie nacisku ułatwi przepływ podskórny i wzajemną przesuwalność tkanek.</a:t>
            </a:r>
          </a:p>
          <a:p>
            <a:endParaRPr lang="pl-PL" sz="1200" dirty="0">
              <a:latin typeface="Times New Roman" pitchFamily="18" charset="0"/>
              <a:cs typeface="Times New Roman" pitchFamily="18" charset="0"/>
            </a:endParaRPr>
          </a:p>
        </p:txBody>
      </p:sp>
      <p:pic>
        <p:nvPicPr>
          <p:cNvPr id="4" name="Obraz 3" descr="Podobny obraz"/>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cx="http://schemas.microsoft.com/office/drawing/2014/chartex"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1115616" y="4725144"/>
            <a:ext cx="6840760" cy="213285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idx="1"/>
          </p:nvPr>
        </p:nvSpPr>
        <p:spPr>
          <a:xfrm>
            <a:off x="0" y="0"/>
            <a:ext cx="9144000" cy="6858000"/>
          </a:xfrm>
        </p:spPr>
        <p:txBody>
          <a:bodyPr>
            <a:noAutofit/>
          </a:bodyPr>
          <a:lstStyle/>
          <a:p>
            <a:r>
              <a:rPr lang="pl-PL" sz="1800" b="1" dirty="0">
                <a:latin typeface="Times New Roman" pitchFamily="18" charset="0"/>
                <a:cs typeface="Times New Roman" pitchFamily="18" charset="0"/>
              </a:rPr>
              <a:t>3   TERAPIA  PUNKTÓW  SPUSTOWYCH</a:t>
            </a:r>
            <a:endParaRPr lang="pl-PL" sz="1800" dirty="0">
              <a:latin typeface="Times New Roman" pitchFamily="18" charset="0"/>
              <a:cs typeface="Times New Roman" pitchFamily="18" charset="0"/>
            </a:endParaRPr>
          </a:p>
          <a:p>
            <a:r>
              <a:rPr lang="pl-PL" sz="1200" dirty="0">
                <a:latin typeface="Times New Roman" pitchFamily="18" charset="0"/>
                <a:cs typeface="Times New Roman" pitchFamily="18" charset="0"/>
              </a:rPr>
              <a:t>Punkty spustowe (</a:t>
            </a:r>
            <a:r>
              <a:rPr lang="pl-PL" sz="1200" i="1" dirty="0" err="1">
                <a:latin typeface="Times New Roman" pitchFamily="18" charset="0"/>
                <a:cs typeface="Times New Roman" pitchFamily="18" charset="0"/>
              </a:rPr>
              <a:t>trigger</a:t>
            </a:r>
            <a:r>
              <a:rPr lang="pl-PL" sz="1200" i="1" dirty="0">
                <a:latin typeface="Times New Roman" pitchFamily="18" charset="0"/>
                <a:cs typeface="Times New Roman" pitchFamily="18" charset="0"/>
              </a:rPr>
              <a:t> </a:t>
            </a:r>
            <a:r>
              <a:rPr lang="pl-PL" sz="1200" i="1" dirty="0" err="1">
                <a:latin typeface="Times New Roman" pitchFamily="18" charset="0"/>
                <a:cs typeface="Times New Roman" pitchFamily="18" charset="0"/>
              </a:rPr>
              <a:t>points</a:t>
            </a:r>
            <a:r>
              <a:rPr lang="pl-PL" sz="1200" dirty="0">
                <a:latin typeface="Times New Roman" pitchFamily="18" charset="0"/>
                <a:cs typeface="Times New Roman" pitchFamily="18" charset="0"/>
              </a:rPr>
              <a:t>) to zgrubienia tkanki mięśniowo-powięziowej, których przyczyną jest uszkodzenie komórki  mięśniowej.  Objawy to przede wszystkim sztywność, wzmożone napięcie i ból mięśni lokalizujący się zależnie od tego, gdzie znajdują się punkty spustowe na ciele. Terapia punktów spustowych opiera się głównie na ćwiczeniach, masażu oraz ucisku służącym rozluźnieniu mięśni i zniesieniu dolegliwości bólowych.</a:t>
            </a:r>
          </a:p>
          <a:p>
            <a:r>
              <a:rPr lang="pl-PL" sz="1200" dirty="0">
                <a:latin typeface="Times New Roman" pitchFamily="18" charset="0"/>
                <a:cs typeface="Times New Roman" pitchFamily="18" charset="0"/>
              </a:rPr>
              <a:t>MECHANIZM  POWSTAWANIA  PUNKTÓW  SPUSTOWYCH  -  W miejscu wnikania do mięśnia, nerwu obwodowego  jest płytka motoryczna,  w której jest wydzielana acetylocholina aktywująca wydzielanie jonów wapnia z RETICULUM  ENDOPLAZMATYCZNEGO do komórki mięśniowej, dzięki czemu włókienka mięśniowe  ( z białkami aktyną i miozyną ) kurczą się. Gdy chcemy rozluźnić mięsień acetylocholina przestaje być wydzielana .</a:t>
            </a:r>
            <a:r>
              <a:rPr lang="pl-PL" sz="1200" b="1" dirty="0">
                <a:latin typeface="Times New Roman" pitchFamily="18" charset="0"/>
                <a:cs typeface="Times New Roman" pitchFamily="18" charset="0"/>
              </a:rPr>
              <a:t>W przypadku kontuzji nie ma fazy rozluźnienia- jest nadmierne wydzielanie acetylocholiny, - to daje więcej jonów wapnia – nadmierne napięcie mięśnia i ograniczenie  lokalnego krążenia krwi. Komórka nie otrzymuje tlenu i paliwa by wpompować  jony wapnia do  RETICULUM  ENDOPLAZMATYCZNEGO – mięsień jest cały czas w fazie skurczu.</a:t>
            </a:r>
            <a:endParaRPr lang="pl-PL" sz="1200" dirty="0">
              <a:latin typeface="Times New Roman" pitchFamily="18" charset="0"/>
              <a:cs typeface="Times New Roman" pitchFamily="18" charset="0"/>
            </a:endParaRPr>
          </a:p>
          <a:p>
            <a:r>
              <a:rPr lang="pl-PL" sz="1200" dirty="0">
                <a:latin typeface="Times New Roman" pitchFamily="18" charset="0"/>
                <a:cs typeface="Times New Roman" pitchFamily="18" charset="0"/>
              </a:rPr>
              <a:t>      Punkty spustowe można podzielić na aktywne lub utajone. Aktywny punkt spustowy daje dolegliwości podczas wszystkich aktywności dnia codziennego, inaczej sprawa się ma w przypadku punktu spustowego utajonego, który to daje dolegliwość bólową podczas palpacji. Czynnikami sprzyjającymi powstawaniu punktów spustowych może być m.in. niedobór treningu mięśni, wady postawy , obciążenie w ustawieniu przykurczonym, stres psychiczny, infekcja wirusowa,  informacje bólowe skojarzone odruchowo z chorobami wewnętrznymi.</a:t>
            </a:r>
          </a:p>
          <a:p>
            <a:r>
              <a:rPr lang="pl-PL" sz="1200" dirty="0">
                <a:latin typeface="Times New Roman" pitchFamily="18" charset="0"/>
                <a:cs typeface="Times New Roman" pitchFamily="18" charset="0"/>
              </a:rPr>
              <a:t>     Jeżeli chodzi o samą technikę leczenia, niezbędna do tego jest praca terapeuty, który to poprzez palpację jest w stanie odnaleźć aktywny lub utajony punkt spustowy. Terapeuta stara się wyczuć napięte pasmo , zmianę konsystencji mięśnia w miejscu zgłaszania dolegliwości bólowych przez pacjenta. Wynikiem poprawnego zlokalizowania  takiego  punktu przez terapeutę jest zgłoszenie przez pacjenta wrażliwości na ucisk w tym miejscu. </a:t>
            </a:r>
          </a:p>
          <a:p>
            <a:r>
              <a:rPr lang="pl-PL" sz="1200" dirty="0">
                <a:latin typeface="Times New Roman" pitchFamily="18" charset="0"/>
                <a:cs typeface="Times New Roman" pitchFamily="18" charset="0"/>
              </a:rPr>
              <a:t>    Terapeuta w ramach leczenia wykonuje ucisk na dany punkt swoim palcem lub poprzez chwyt </a:t>
            </a:r>
            <a:r>
              <a:rPr lang="pl-PL" sz="1200" dirty="0" err="1">
                <a:latin typeface="Times New Roman" pitchFamily="18" charset="0"/>
                <a:cs typeface="Times New Roman" pitchFamily="18" charset="0"/>
              </a:rPr>
              <a:t>szczypcowy</a:t>
            </a:r>
            <a:r>
              <a:rPr lang="pl-PL" sz="1200" dirty="0">
                <a:latin typeface="Times New Roman" pitchFamily="18" charset="0"/>
                <a:cs typeface="Times New Roman" pitchFamily="18" charset="0"/>
              </a:rPr>
              <a:t> i utrzymuje ten ucisk do momentu aż pacjent zgłosi brak dolegliwości bólowej. W trakcie opracowywania takiego punktu pacjent może mieć odczucie, że podczas wywierania ucisku na to miejsce ból zaczyna promieniować i przenosić się w inne miejsca na ciele. Przykładem może być pacjent, który zgłasza ból głowy, a problem może znajdować się mięśniach w obrębie szyi.</a:t>
            </a:r>
          </a:p>
          <a:p>
            <a:r>
              <a:rPr lang="pl-PL" sz="1200" dirty="0">
                <a:latin typeface="Times New Roman" pitchFamily="18" charset="0"/>
                <a:cs typeface="Times New Roman" pitchFamily="18" charset="0"/>
              </a:rPr>
              <a:t>Kolejną z metod jest schłodzenie mięśnia przed wykonaniem jego  rozciągania, a także w trakcie jego rozciągania. Schładzanie wykonywane jest najczęściej za pomocą sprayu. Odbywa się ono od punktu spustowego aż do miejsca promieniowania, zgodnie z przebiegiem włókien mięśniowych. Następnym elementem tej metody jest rozciąganie danego mięśnia przez terapeutę. Podczas ucisku na PUNKT SPUSTOWY ból po 15- 30 </a:t>
            </a:r>
            <a:r>
              <a:rPr lang="pl-PL" sz="1200" dirty="0" err="1">
                <a:latin typeface="Times New Roman" pitchFamily="18" charset="0"/>
                <a:cs typeface="Times New Roman" pitchFamily="18" charset="0"/>
              </a:rPr>
              <a:t>sek</a:t>
            </a:r>
            <a:r>
              <a:rPr lang="pl-PL" sz="1200" dirty="0">
                <a:latin typeface="Times New Roman" pitchFamily="18" charset="0"/>
                <a:cs typeface="Times New Roman" pitchFamily="18" charset="0"/>
              </a:rPr>
              <a:t> zaczyna się zmniejszać, a ból pochodzenia nerwowego utrzymuje się lub zwiększa </a:t>
            </a:r>
          </a:p>
          <a:p>
            <a:r>
              <a:rPr lang="pl-PL" sz="1200" dirty="0">
                <a:latin typeface="Times New Roman" pitchFamily="18" charset="0"/>
                <a:cs typeface="Times New Roman" pitchFamily="18" charset="0"/>
              </a:rPr>
              <a:t>    PRZECIWWSKAZANIA do terapii punktów spustowych </a:t>
            </a:r>
          </a:p>
          <a:p>
            <a:r>
              <a:rPr lang="pl-PL" sz="1200" dirty="0">
                <a:latin typeface="Times New Roman" pitchFamily="18" charset="0"/>
                <a:cs typeface="Times New Roman" pitchFamily="18" charset="0"/>
              </a:rPr>
              <a:t>Złamania ( zerwania, zwichnięcia</a:t>
            </a:r>
            <a:r>
              <a:rPr lang="pl-PL" sz="1200" dirty="0" smtClean="0">
                <a:latin typeface="Times New Roman" pitchFamily="18" charset="0"/>
                <a:cs typeface="Times New Roman" pitchFamily="18" charset="0"/>
              </a:rPr>
              <a:t>),  Złośliwe </a:t>
            </a:r>
            <a:r>
              <a:rPr lang="pl-PL" sz="1200" dirty="0">
                <a:latin typeface="Times New Roman" pitchFamily="18" charset="0"/>
                <a:cs typeface="Times New Roman" pitchFamily="18" charset="0"/>
              </a:rPr>
              <a:t>( nowotworowe) </a:t>
            </a:r>
            <a:r>
              <a:rPr lang="pl-PL" sz="1200" dirty="0" smtClean="0">
                <a:latin typeface="Times New Roman" pitchFamily="18" charset="0"/>
                <a:cs typeface="Times New Roman" pitchFamily="18" charset="0"/>
              </a:rPr>
              <a:t>guzy,  Ciężkie </a:t>
            </a:r>
            <a:r>
              <a:rPr lang="pl-PL" sz="1200" dirty="0">
                <a:latin typeface="Times New Roman" pitchFamily="18" charset="0"/>
                <a:cs typeface="Times New Roman" pitchFamily="18" charset="0"/>
              </a:rPr>
              <a:t>i/lub niezlokalizowane </a:t>
            </a:r>
            <a:r>
              <a:rPr lang="pl-PL" sz="1200" dirty="0" smtClean="0">
                <a:latin typeface="Times New Roman" pitchFamily="18" charset="0"/>
                <a:cs typeface="Times New Roman" pitchFamily="18" charset="0"/>
              </a:rPr>
              <a:t>zapalenia,  Lokalne </a:t>
            </a:r>
            <a:r>
              <a:rPr lang="pl-PL" sz="1200" dirty="0">
                <a:latin typeface="Times New Roman" pitchFamily="18" charset="0"/>
                <a:cs typeface="Times New Roman" pitchFamily="18" charset="0"/>
              </a:rPr>
              <a:t>lub ogólne zaburzenia krążenia np. </a:t>
            </a:r>
            <a:r>
              <a:rPr lang="pl-PL" sz="1200" dirty="0" smtClean="0">
                <a:latin typeface="Times New Roman" pitchFamily="18" charset="0"/>
                <a:cs typeface="Times New Roman" pitchFamily="18" charset="0"/>
              </a:rPr>
              <a:t>zakrzepy,  Lokalnie </a:t>
            </a:r>
            <a:r>
              <a:rPr lang="pl-PL" sz="1200" dirty="0">
                <a:latin typeface="Times New Roman" pitchFamily="18" charset="0"/>
                <a:cs typeface="Times New Roman" pitchFamily="18" charset="0"/>
              </a:rPr>
              <a:t>i ogólne choroby </a:t>
            </a:r>
            <a:r>
              <a:rPr lang="pl-PL" sz="1200" dirty="0" smtClean="0">
                <a:latin typeface="Times New Roman" pitchFamily="18" charset="0"/>
                <a:cs typeface="Times New Roman" pitchFamily="18" charset="0"/>
              </a:rPr>
              <a:t>skóry,   Świeży </a:t>
            </a:r>
            <a:r>
              <a:rPr lang="pl-PL" sz="1200" dirty="0">
                <a:latin typeface="Times New Roman" pitchFamily="18" charset="0"/>
                <a:cs typeface="Times New Roman" pitchFamily="18" charset="0"/>
              </a:rPr>
              <a:t>uraz w strefie leczenia z dużym uszkodzeniem tkanek miękkich lub </a:t>
            </a:r>
            <a:r>
              <a:rPr lang="pl-PL" sz="1200" dirty="0" smtClean="0">
                <a:latin typeface="Times New Roman" pitchFamily="18" charset="0"/>
                <a:cs typeface="Times New Roman" pitchFamily="18" charset="0"/>
              </a:rPr>
              <a:t>krwiak,   Silne </a:t>
            </a:r>
            <a:r>
              <a:rPr lang="pl-PL" sz="1200" dirty="0">
                <a:latin typeface="Times New Roman" pitchFamily="18" charset="0"/>
                <a:cs typeface="Times New Roman" pitchFamily="18" charset="0"/>
              </a:rPr>
              <a:t>lub nie adekwatne bóle podczas </a:t>
            </a:r>
            <a:r>
              <a:rPr lang="pl-PL" sz="1200" dirty="0" smtClean="0">
                <a:latin typeface="Times New Roman" pitchFamily="18" charset="0"/>
                <a:cs typeface="Times New Roman" pitchFamily="18" charset="0"/>
              </a:rPr>
              <a:t>leczenia,  Choroby </a:t>
            </a:r>
            <a:r>
              <a:rPr lang="pl-PL" sz="1200" dirty="0">
                <a:latin typeface="Times New Roman" pitchFamily="18" charset="0"/>
                <a:cs typeface="Times New Roman" pitchFamily="18" charset="0"/>
              </a:rPr>
              <a:t>neurologiczne, te które powodują spastyczność.</a:t>
            </a:r>
          </a:p>
          <a:p>
            <a:r>
              <a:rPr lang="pl-PL" sz="1200" dirty="0">
                <a:latin typeface="Times New Roman" pitchFamily="18" charset="0"/>
                <a:cs typeface="Times New Roman" pitchFamily="18" charset="0"/>
              </a:rPr>
              <a:t>     Należy pamiętać o tym, że to terapeuta po przeprowadzeniu odpowiedniego wywiadu z pacjentem oraz odpowiednich testów klinicznych jest w stanie określić czy ta terapia jest odpowiednia dla pacjenta i dopiero wtedy może  podjąć decyzję o konieczności jej wykonania.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653136"/>
            <a:ext cx="8229600" cy="1833067"/>
          </a:xfrm>
        </p:spPr>
        <p:txBody>
          <a:bodyPr>
            <a:normAutofit/>
          </a:bodyPr>
          <a:lstStyle/>
          <a:p>
            <a:r>
              <a:rPr lang="pl-PL" sz="1200" dirty="0">
                <a:latin typeface="Times New Roman" pitchFamily="18" charset="0"/>
                <a:cs typeface="Times New Roman" pitchFamily="18" charset="0"/>
              </a:rPr>
              <a:t>ROLOWANIE PRZED TRENINGIEM pobudzenie tkanek- rolka z poprzecznymi żłobieniom- wykonujemy szybko i na lekko napiętych mięśniach. Nie rolujemy mięśni przykręgosłupowych rolkami z wypustkami , aby nie podrażnić wyrostków kolczystych kręgosłupa- przed treningiem, ok. 5 min na partię </a:t>
            </a:r>
            <a:r>
              <a:rPr lang="pl-PL" sz="1200" dirty="0" err="1">
                <a:latin typeface="Times New Roman" pitchFamily="18" charset="0"/>
                <a:cs typeface="Times New Roman" pitchFamily="18" charset="0"/>
              </a:rPr>
              <a:t>mięśnii</a:t>
            </a:r>
            <a:r>
              <a:rPr lang="pl-PL" sz="1200" dirty="0">
                <a:latin typeface="Times New Roman" pitchFamily="18" charset="0"/>
                <a:cs typeface="Times New Roman" pitchFamily="18" charset="0"/>
              </a:rPr>
              <a:t> </a:t>
            </a:r>
          </a:p>
          <a:p>
            <a:pPr>
              <a:buNone/>
            </a:pPr>
            <a:r>
              <a:rPr lang="pl-PL" sz="1200" dirty="0">
                <a:latin typeface="Times New Roman" pitchFamily="18" charset="0"/>
                <a:cs typeface="Times New Roman" pitchFamily="18" charset="0"/>
              </a:rPr>
              <a:t> </a:t>
            </a:r>
          </a:p>
          <a:p>
            <a:r>
              <a:rPr lang="pl-PL" sz="1200" b="1" dirty="0">
                <a:latin typeface="Times New Roman" pitchFamily="18" charset="0"/>
                <a:cs typeface="Times New Roman" pitchFamily="18" charset="0"/>
              </a:rPr>
              <a:t>4   MASAŻ  I  INSTRUKTAŻ  ĆWICZEŃ </a:t>
            </a:r>
            <a:endParaRPr lang="pl-PL" sz="1200" dirty="0">
              <a:latin typeface="Times New Roman" pitchFamily="18" charset="0"/>
              <a:cs typeface="Times New Roman" pitchFamily="18" charset="0"/>
            </a:endParaRPr>
          </a:p>
          <a:p>
            <a:r>
              <a:rPr lang="pl-PL" sz="1200" dirty="0">
                <a:latin typeface="Times New Roman" pitchFamily="18" charset="0"/>
                <a:cs typeface="Times New Roman" pitchFamily="18" charset="0"/>
              </a:rPr>
              <a:t>ANKIETA  przed  zabiegami, a przy  urazie  z  dużym  obrzękiem  wizyta  u  lekarza, by  wyeliminować  </a:t>
            </a:r>
            <a:r>
              <a:rPr lang="pl-PL" sz="1200" dirty="0" err="1">
                <a:latin typeface="Times New Roman" pitchFamily="18" charset="0"/>
                <a:cs typeface="Times New Roman" pitchFamily="18" charset="0"/>
              </a:rPr>
              <a:t>żłamania</a:t>
            </a:r>
            <a:r>
              <a:rPr lang="pl-PL" sz="1200" dirty="0">
                <a:latin typeface="Times New Roman" pitchFamily="18" charset="0"/>
                <a:cs typeface="Times New Roman" pitchFamily="18" charset="0"/>
              </a:rPr>
              <a:t> i </a:t>
            </a:r>
            <a:r>
              <a:rPr lang="pl-PL" sz="1200" dirty="0" err="1">
                <a:latin typeface="Times New Roman" pitchFamily="18" charset="0"/>
                <a:cs typeface="Times New Roman" pitchFamily="18" charset="0"/>
              </a:rPr>
              <a:t>pękniecia</a:t>
            </a:r>
            <a:r>
              <a:rPr lang="pl-PL" sz="1200" dirty="0">
                <a:latin typeface="Times New Roman" pitchFamily="18" charset="0"/>
                <a:cs typeface="Times New Roman" pitchFamily="18" charset="0"/>
              </a:rPr>
              <a:t>  kości</a:t>
            </a:r>
          </a:p>
          <a:p>
            <a:endParaRPr lang="pl-PL" sz="1100" dirty="0">
              <a:latin typeface="Times New Roman" pitchFamily="18" charset="0"/>
              <a:cs typeface="Times New Roman" pitchFamily="18" charset="0"/>
            </a:endParaRPr>
          </a:p>
        </p:txBody>
      </p:sp>
      <p:pic>
        <p:nvPicPr>
          <p:cNvPr id="4" name="Obraz 3" descr="Podobny obraz"/>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cx="http://schemas.microsoft.com/office/drawing/2014/chartex"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251520" y="116632"/>
            <a:ext cx="3209925" cy="4381500"/>
          </a:xfrm>
          <a:prstGeom prst="rect">
            <a:avLst/>
          </a:prstGeom>
          <a:noFill/>
          <a:ln>
            <a:noFill/>
          </a:ln>
        </p:spPr>
      </p:pic>
      <p:pic>
        <p:nvPicPr>
          <p:cNvPr id="5" name="Obraz 4" descr="C:\Users\Zabiegowy\Desktop\piłki 2.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cx="http://schemas.microsoft.com/office/drawing/2014/chartex"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3635896" y="188640"/>
            <a:ext cx="2443480" cy="2016224"/>
          </a:xfrm>
          <a:prstGeom prst="rect">
            <a:avLst/>
          </a:prstGeom>
          <a:noFill/>
          <a:ln>
            <a:noFill/>
          </a:ln>
        </p:spPr>
      </p:pic>
      <p:pic>
        <p:nvPicPr>
          <p:cNvPr id="6" name="Obraz 5" descr="C:\Users\Zabiegowy\Desktop\piłki.jpg"/>
          <p:cNvPicPr/>
          <p:nvPr/>
        </p:nvPicPr>
        <p:blipFill>
          <a:blip r:embed="rId4"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cx="http://schemas.microsoft.com/office/drawing/2014/chartex"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6372200" y="188640"/>
            <a:ext cx="2443480" cy="2027808"/>
          </a:xfrm>
          <a:prstGeom prst="rect">
            <a:avLst/>
          </a:prstGeom>
          <a:noFill/>
          <a:ln>
            <a:noFill/>
          </a:ln>
        </p:spPr>
      </p:pic>
      <p:sp>
        <p:nvSpPr>
          <p:cNvPr id="2049" name="Rectangle 1"/>
          <p:cNvSpPr>
            <a:spLocks noChangeArrowheads="1"/>
          </p:cNvSpPr>
          <p:nvPr/>
        </p:nvSpPr>
        <p:spPr bwMode="auto">
          <a:xfrm>
            <a:off x="3635896" y="2852936"/>
            <a:ext cx="550810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ROLOWANIE TERAPEUTYCZNE  stosujemy w celu głębokiego i precyzyjnego rozluźnienia wybranych grup mięśniowo- powięziowej. Zasada rolowania ,, od ogółu do szczegółu” 1- 2 x w tygodniu –  45 -60 min</a:t>
            </a:r>
            <a:endParaRPr kumimoji="0" lang="pl-PL"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ROLOWANIE PO TRENINGU stosujemy w celu rozluźnienia eksploatowanych w treningu partii ciała, poprzez nawodnienie i uelastycznienie tkanek. Eliminujemy uczucie </a:t>
            </a:r>
            <a:r>
              <a:rPr kumimoji="0" lang="pl-PL"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tzw</a:t>
            </a:r>
            <a:r>
              <a:rPr kumimoji="0" lang="pl-PL"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zakwasów” Zalecane SA rolki klasyczne – płaskie. Im większe napięcie mięśni tym bardziej miękkie rolki. Po każdym treningu. 8- 10 pełnych powtórzeń na wybraną partię – ok. 10- 15 min.</a:t>
            </a:r>
            <a:endParaRPr kumimoji="0" lang="pl-PL"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891</Words>
  <Application>Microsoft Office PowerPoint</Application>
  <PresentationFormat>Pokaz na ekranie (4:3)</PresentationFormat>
  <Paragraphs>50</Paragraphs>
  <Slides>6</Slides>
  <Notes>0</Notes>
  <HiddenSlides>0</HiddenSlides>
  <MMClips>0</MMClips>
  <ScaleCrop>false</ScaleCrop>
  <HeadingPairs>
    <vt:vector size="4" baseType="variant">
      <vt:variant>
        <vt:lpstr>Motyw</vt:lpstr>
      </vt:variant>
      <vt:variant>
        <vt:i4>1</vt:i4>
      </vt:variant>
      <vt:variant>
        <vt:lpstr>Tytuły slajdów</vt:lpstr>
      </vt:variant>
      <vt:variant>
        <vt:i4>6</vt:i4>
      </vt:variant>
    </vt:vector>
  </HeadingPairs>
  <TitlesOfParts>
    <vt:vector size="7" baseType="lpstr">
      <vt:lpstr>Motyw pakietu Office</vt:lpstr>
      <vt:lpstr>FIZJOTERAPIA  DLA  SPORTOWCÓW </vt:lpstr>
      <vt:lpstr>FIZJOTERAPIA  DLA  SPORTOWCÓW </vt:lpstr>
      <vt:lpstr>Slajd 3</vt:lpstr>
      <vt:lpstr>Slajd 4</vt:lpstr>
      <vt:lpstr>Slajd 5</vt:lpstr>
      <vt:lpstr>Slajd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FIZJOTERAPIA DLA SPORTOWCÓW </dc:title>
  <dc:creator>Jarek</dc:creator>
  <cp:lastModifiedBy>Jarek</cp:lastModifiedBy>
  <cp:revision>8</cp:revision>
  <dcterms:created xsi:type="dcterms:W3CDTF">2019-03-03T15:53:25Z</dcterms:created>
  <dcterms:modified xsi:type="dcterms:W3CDTF">2019-03-03T16:24:56Z</dcterms:modified>
</cp:coreProperties>
</file>